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3"/>
  </p:notesMasterIdLst>
  <p:sldIdLst>
    <p:sldId id="297" r:id="rId3"/>
    <p:sldId id="464" r:id="rId4"/>
    <p:sldId id="510" r:id="rId5"/>
    <p:sldId id="516" r:id="rId6"/>
    <p:sldId id="517" r:id="rId7"/>
    <p:sldId id="518" r:id="rId8"/>
    <p:sldId id="519" r:id="rId9"/>
    <p:sldId id="520" r:id="rId10"/>
    <p:sldId id="511" r:id="rId11"/>
    <p:sldId id="521" r:id="rId12"/>
    <p:sldId id="522" r:id="rId13"/>
    <p:sldId id="523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469" r:id="rId23"/>
    <p:sldId id="524" r:id="rId24"/>
    <p:sldId id="512" r:id="rId25"/>
    <p:sldId id="513" r:id="rId26"/>
    <p:sldId id="514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3" r:id="rId36"/>
    <p:sldId id="541" r:id="rId37"/>
    <p:sldId id="542" r:id="rId38"/>
    <p:sldId id="515" r:id="rId39"/>
    <p:sldId id="472" r:id="rId40"/>
    <p:sldId id="544" r:id="rId41"/>
    <p:sldId id="509" r:id="rId42"/>
  </p:sldIdLst>
  <p:sldSz cx="9144000" cy="6858000" type="screen4x3"/>
  <p:notesSz cx="6858000" cy="9144000"/>
  <p:custDataLst>
    <p:tags r:id="rId4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3FB"/>
    <a:srgbClr val="05325B"/>
    <a:srgbClr val="0000FF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6" y="1689625"/>
            <a:ext cx="3391056" cy="46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589" y="1622054"/>
            <a:ext cx="3207097" cy="4719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Singer</a:t>
            </a: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introduce( )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ko-KR" altLang="en-US" dirty="0"/>
              <a:t>클래스 내부에서 들여쓰기가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인자는 반드시 </a:t>
            </a:r>
            <a:r>
              <a:rPr lang="en-US" altLang="ko-KR" dirty="0"/>
              <a:t>self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self</a:t>
            </a:r>
            <a:r>
              <a:rPr lang="ko-KR" altLang="en-US" dirty="0"/>
              <a:t>는 클래스 내부에서 각각의 인스턴스인 객체를 표현하는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구현에서 </a:t>
            </a:r>
            <a:r>
              <a:rPr lang="en-US" altLang="ko-KR" dirty="0"/>
              <a:t>self.name</a:t>
            </a:r>
            <a:r>
              <a:rPr lang="ko-KR" altLang="en-US" dirty="0"/>
              <a:t>은 객체에 지정된 속성 </a:t>
            </a:r>
            <a:r>
              <a:rPr lang="en-US" altLang="ko-KR" dirty="0"/>
              <a:t>name</a:t>
            </a:r>
            <a:r>
              <a:rPr lang="ko-KR" altLang="en-US" dirty="0"/>
              <a:t>을 </a:t>
            </a:r>
            <a:r>
              <a:rPr lang="ko-KR" altLang="en-US" dirty="0" smtClean="0"/>
              <a:t>참조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en-US" altLang="ko-KR" dirty="0"/>
              <a:t>Singer</a:t>
            </a:r>
            <a:r>
              <a:rPr lang="ko-KR" altLang="en-US" dirty="0"/>
              <a:t>의 객체 </a:t>
            </a:r>
            <a:r>
              <a:rPr lang="en-US" altLang="ko-KR" dirty="0" err="1"/>
              <a:t>iyou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구현의 첫 인자인 </a:t>
            </a:r>
            <a:r>
              <a:rPr lang="en-US" altLang="ko-KR" dirty="0"/>
              <a:t>self</a:t>
            </a:r>
            <a:r>
              <a:rPr lang="ko-KR" altLang="en-US" dirty="0"/>
              <a:t>는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기술할 필요가 </a:t>
            </a:r>
            <a:r>
              <a:rPr lang="ko-KR" altLang="en-US" dirty="0" smtClean="0"/>
              <a:t>없는 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자체가 </a:t>
            </a:r>
            <a:r>
              <a:rPr lang="en-US" altLang="ko-KR" dirty="0"/>
              <a:t>self</a:t>
            </a:r>
            <a:r>
              <a:rPr lang="ko-KR" altLang="en-US" dirty="0"/>
              <a:t>에 전달되기 </a:t>
            </a:r>
            <a:r>
              <a:rPr lang="ko-KR" altLang="en-US" dirty="0" smtClean="0"/>
              <a:t>때문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33" y="3093529"/>
            <a:ext cx="4280725" cy="9267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31" y="5195908"/>
            <a:ext cx="4935338" cy="9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초기화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초기화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__(self, </a:t>
            </a:r>
            <a:r>
              <a:rPr lang="en-US" altLang="ko-KR" dirty="0" smtClean="0"/>
              <a:t>…)</a:t>
            </a:r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만들 때 호출되는 특별한 </a:t>
            </a:r>
            <a:r>
              <a:rPr lang="ko-KR" altLang="en-US" dirty="0" err="1"/>
              <a:t>메소드로</a:t>
            </a:r>
            <a:r>
              <a:rPr lang="en-US" altLang="ko-KR" dirty="0"/>
              <a:t>, </a:t>
            </a:r>
            <a:r>
              <a:rPr lang="ko-KR" altLang="en-US" dirty="0"/>
              <a:t>주로 속성 값을 </a:t>
            </a:r>
            <a:r>
              <a:rPr lang="ko-KR" altLang="en-US" dirty="0" smtClean="0"/>
              <a:t>저장하는 </a:t>
            </a:r>
            <a:r>
              <a:rPr lang="ko-KR" altLang="en-US" dirty="0"/>
              <a:t>초기화를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2004187"/>
            <a:ext cx="6105525" cy="39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매직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인자의 기본값 지정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/>
            <a:r>
              <a:rPr lang="ko-KR" altLang="en-US" dirty="0"/>
              <a:t>매직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(magic method)</a:t>
            </a:r>
            <a:endParaRPr lang="ko-KR" altLang="en-US" dirty="0"/>
          </a:p>
          <a:p>
            <a:pPr lvl="2"/>
            <a:r>
              <a:rPr lang="ko-KR" altLang="en-US" dirty="0" smtClean="0"/>
              <a:t>초기화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 )</a:t>
            </a:r>
            <a:r>
              <a:rPr lang="ko-KR" altLang="en-US" dirty="0"/>
              <a:t>와 같이 더블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</a:t>
            </a:r>
            <a:r>
              <a:rPr lang="en-US" altLang="ko-KR" dirty="0"/>
              <a:t>double </a:t>
            </a:r>
            <a:r>
              <a:rPr lang="en-US" altLang="ko-KR" dirty="0" smtClean="0"/>
              <a:t>underscore)</a:t>
            </a:r>
            <a:r>
              <a:rPr lang="ko-KR" altLang="en-US" dirty="0"/>
              <a:t>로 불리는 밑줄 두 개인 </a:t>
            </a:r>
            <a:r>
              <a:rPr lang="en-US" altLang="ko-KR" dirty="0"/>
              <a:t>__</a:t>
            </a:r>
            <a:r>
              <a:rPr lang="ko-KR" altLang="en-US" dirty="0"/>
              <a:t>로 시작하고 종료하는 특수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매직 </a:t>
            </a:r>
            <a:r>
              <a:rPr lang="ko-KR" altLang="en-US" dirty="0" err="1"/>
              <a:t>메소드인</a:t>
            </a:r>
            <a:r>
              <a:rPr lang="ko-KR" altLang="en-US" dirty="0"/>
              <a:t> 초기화 </a:t>
            </a:r>
            <a:r>
              <a:rPr lang="ko-KR" altLang="en-US" dirty="0" err="1"/>
              <a:t>메소드에서도</a:t>
            </a:r>
            <a:r>
              <a:rPr lang="ko-KR" altLang="en-US" dirty="0"/>
              <a:t> 필요하면 인자에 </a:t>
            </a:r>
            <a:r>
              <a:rPr lang="ko-KR" altLang="en-US" dirty="0" smtClean="0"/>
              <a:t>기본값 지정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하나도 없는 초기화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Circle( 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반지름 </a:t>
            </a:r>
            <a:r>
              <a:rPr lang="en-US" altLang="ko-KR" dirty="0"/>
              <a:t>radius</a:t>
            </a:r>
            <a:r>
              <a:rPr lang="ko-KR" altLang="en-US" dirty="0"/>
              <a:t>에 기본값인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65" y="2821908"/>
            <a:ext cx="3003975" cy="954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82" y="4968059"/>
            <a:ext cx="1677157" cy="7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str</a:t>
            </a:r>
            <a:r>
              <a:rPr lang="en-US" altLang="ko-KR" dirty="0"/>
              <a:t>__( </a:t>
            </a:r>
            <a:r>
              <a:rPr lang="en-US" altLang="ko-KR" dirty="0" smtClean="0"/>
              <a:t>),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eq</a:t>
            </a:r>
            <a:r>
              <a:rPr lang="en-US" altLang="ko-KR" dirty="0"/>
              <a:t>__( 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자기 자신 객체를 문자열로 표현하는 특수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str</a:t>
            </a:r>
            <a:r>
              <a:rPr lang="en-US" altLang="ko-KR" dirty="0"/>
              <a:t>__(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str</a:t>
            </a:r>
            <a:r>
              <a:rPr lang="en-US" altLang="ko-KR" dirty="0"/>
              <a:t>__(self )</a:t>
            </a:r>
            <a:r>
              <a:rPr lang="ko-KR" altLang="en-US" dirty="0"/>
              <a:t>는 내장 함수 </a:t>
            </a:r>
            <a:r>
              <a:rPr lang="en-US" altLang="ko-KR" dirty="0" err="1"/>
              <a:t>str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의해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str</a:t>
            </a:r>
            <a:r>
              <a:rPr lang="en-US" altLang="ko-KR" dirty="0"/>
              <a:t>__(self )</a:t>
            </a:r>
            <a:r>
              <a:rPr lang="ko-KR" altLang="en-US" dirty="0"/>
              <a:t>는 객체를 표현하는 문자열을 반환하는 특수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객체의 </a:t>
            </a:r>
            <a:r>
              <a:rPr lang="ko-KR" altLang="en-US" dirty="0"/>
              <a:t>동등 비교 </a:t>
            </a:r>
            <a:r>
              <a:rPr lang="en-US" altLang="ko-KR" dirty="0"/>
              <a:t>==</a:t>
            </a:r>
            <a:r>
              <a:rPr lang="ko-KR" altLang="en-US" dirty="0"/>
              <a:t>에 사용되는 특수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eq</a:t>
            </a:r>
            <a:r>
              <a:rPr lang="en-US" altLang="ko-KR" dirty="0"/>
              <a:t>__( )</a:t>
            </a:r>
          </a:p>
          <a:p>
            <a:pPr lvl="1"/>
            <a:r>
              <a:rPr lang="en-US" altLang="ko-KR" dirty="0" smtClean="0"/>
              <a:t>__</a:t>
            </a:r>
            <a:r>
              <a:rPr lang="en-US" altLang="ko-KR" dirty="0" err="1"/>
              <a:t>eq</a:t>
            </a:r>
            <a:r>
              <a:rPr lang="en-US" altLang="ko-KR" dirty="0"/>
              <a:t>__(self, </a:t>
            </a:r>
            <a:r>
              <a:rPr lang="en-US" altLang="ko-KR" dirty="0" smtClean="0"/>
              <a:t>other)</a:t>
            </a:r>
            <a:r>
              <a:rPr lang="ko-KR" altLang="en-US" dirty="0"/>
              <a:t>는 </a:t>
            </a:r>
            <a:r>
              <a:rPr lang="en-US" altLang="ko-KR" dirty="0"/>
              <a:t>self</a:t>
            </a:r>
            <a:r>
              <a:rPr lang="ko-KR" altLang="en-US" dirty="0"/>
              <a:t>와 </a:t>
            </a:r>
            <a:r>
              <a:rPr lang="en-US" altLang="ko-KR" dirty="0"/>
              <a:t>other </a:t>
            </a:r>
            <a:r>
              <a:rPr lang="ko-KR" altLang="en-US" dirty="0"/>
              <a:t>객체의 동등 비교 </a:t>
            </a:r>
            <a:r>
              <a:rPr lang="en-US" altLang="ko-KR" dirty="0"/>
              <a:t>==</a:t>
            </a:r>
            <a:r>
              <a:rPr lang="ko-KR" altLang="en-US" dirty="0"/>
              <a:t>에 사용되는 특수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12" y="2284313"/>
            <a:ext cx="4039971" cy="11117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1" y="2285255"/>
            <a:ext cx="1591284" cy="690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44" y="4453099"/>
            <a:ext cx="3211632" cy="1547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00" y="4488221"/>
            <a:ext cx="1663945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매직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32" y="1193960"/>
            <a:ext cx="6446960" cy="42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</a:t>
            </a:r>
            <a:r>
              <a:rPr lang="ko-KR" altLang="en-US" dirty="0" err="1"/>
              <a:t>언더스코어가</a:t>
            </a:r>
            <a:r>
              <a:rPr lang="ko-KR" altLang="en-US" dirty="0"/>
              <a:t> 붙은 특수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3" y="994978"/>
            <a:ext cx="4988350" cy="5778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73" y="3514896"/>
            <a:ext cx="5203455" cy="21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속성과 인스턴스 속성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4" y="1193960"/>
            <a:ext cx="6629458" cy="4239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52" y="4690765"/>
            <a:ext cx="2739170" cy="9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외부에서 참조할 수 없는 속성과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ko-KR" altLang="en-US" dirty="0"/>
              <a:t>속성</a:t>
            </a:r>
            <a:r>
              <a:rPr lang="en-US" altLang="ko-KR" dirty="0"/>
              <a:t>, __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더블 </a:t>
            </a:r>
            <a:r>
              <a:rPr lang="ko-KR" altLang="en-US" dirty="0" err="1"/>
              <a:t>언더스코어</a:t>
            </a:r>
            <a:r>
              <a:rPr lang="en-US" altLang="ko-KR" dirty="0"/>
              <a:t>(_ _)</a:t>
            </a:r>
            <a:r>
              <a:rPr lang="ko-KR" altLang="en-US" dirty="0" smtClean="0"/>
              <a:t>를 붙이면 </a:t>
            </a:r>
            <a:r>
              <a:rPr lang="ko-KR" altLang="en-US" dirty="0"/>
              <a:t>클래스 외부에서 </a:t>
            </a:r>
            <a:r>
              <a:rPr lang="ko-KR" altLang="en-US" dirty="0" smtClean="0"/>
              <a:t>참조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/>
              <a:t>참조를 제한하는 </a:t>
            </a:r>
            <a:r>
              <a:rPr lang="ko-KR" altLang="en-US" dirty="0" smtClean="0"/>
              <a:t>비공개</a:t>
            </a:r>
            <a:r>
              <a:rPr lang="en-US" altLang="ko-KR" dirty="0" smtClean="0"/>
              <a:t>(private) </a:t>
            </a:r>
            <a:r>
              <a:rPr lang="ko-KR" altLang="en-US" dirty="0"/>
              <a:t>속성과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이름에 </a:t>
            </a:r>
            <a:r>
              <a:rPr lang="en-US" altLang="ko-KR" dirty="0"/>
              <a:t>__</a:t>
            </a:r>
            <a:r>
              <a:rPr lang="ko-KR" altLang="en-US" dirty="0"/>
              <a:t>와 같은 제한이 없다면 </a:t>
            </a:r>
            <a:r>
              <a:rPr lang="en-US" altLang="ko-KR" dirty="0"/>
              <a:t>public </a:t>
            </a:r>
            <a:r>
              <a:rPr lang="ko-KR" altLang="en-US" dirty="0"/>
              <a:t>개념으로 </a:t>
            </a:r>
            <a:r>
              <a:rPr lang="ko-KR" altLang="en-US" dirty="0" smtClean="0"/>
              <a:t>외부에서 모두 참조 가능</a:t>
            </a:r>
            <a:endParaRPr lang="en-US" altLang="ko-KR" dirty="0" smtClean="0"/>
          </a:p>
          <a:p>
            <a:r>
              <a:rPr lang="ko-KR" altLang="en-US" dirty="0" smtClean="0"/>
              <a:t>속성 </a:t>
            </a:r>
            <a:r>
              <a:rPr lang="en-US" altLang="ko-KR" dirty="0"/>
              <a:t>__GPA</a:t>
            </a:r>
            <a:r>
              <a:rPr lang="ko-KR" altLang="en-US" dirty="0"/>
              <a:t>는 </a:t>
            </a:r>
            <a:r>
              <a:rPr lang="ko-KR" altLang="en-US" dirty="0" smtClean="0"/>
              <a:t>외부에서 </a:t>
            </a:r>
            <a:r>
              <a:rPr lang="ko-KR" altLang="en-US" dirty="0"/>
              <a:t>참조할 수 없으며</a:t>
            </a:r>
            <a:r>
              <a:rPr lang="en-US" altLang="ko-KR" dirty="0"/>
              <a:t>, </a:t>
            </a:r>
            <a:r>
              <a:rPr lang="ko-KR" altLang="en-US" dirty="0"/>
              <a:t>속성 </a:t>
            </a:r>
            <a:r>
              <a:rPr lang="en-US" altLang="ko-KR" dirty="0"/>
              <a:t>name</a:t>
            </a:r>
            <a:r>
              <a:rPr lang="ko-KR" altLang="en-US" dirty="0"/>
              <a:t>은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3061875"/>
            <a:ext cx="5098152" cy="993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18" y="4322088"/>
            <a:ext cx="6476897" cy="17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속성과 </a:t>
            </a:r>
            <a:r>
              <a:rPr lang="ko-KR" altLang="en-US" dirty="0" err="1"/>
              <a:t>메소드를</a:t>
            </a:r>
            <a:r>
              <a:rPr lang="ko-KR" altLang="en-US" dirty="0"/>
              <a:t> 비공개로 한 은행 계좌 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1" y="1068141"/>
            <a:ext cx="5479121" cy="57049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851030" y="3861226"/>
            <a:ext cx="4882843" cy="2083778"/>
            <a:chOff x="847725" y="2648093"/>
            <a:chExt cx="7233869" cy="29174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269" y="4222507"/>
              <a:ext cx="7172325" cy="13430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725" y="2648093"/>
              <a:ext cx="7233869" cy="1609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3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데커레이터</a:t>
            </a:r>
            <a:r>
              <a:rPr lang="ko-KR" altLang="en-US" dirty="0"/>
              <a:t> </a:t>
            </a:r>
            <a:r>
              <a:rPr lang="en-US" altLang="ko-KR" dirty="0"/>
              <a:t>@</a:t>
            </a:r>
            <a:r>
              <a:rPr lang="en-US" altLang="ko-KR" dirty="0" err="1"/>
              <a:t>staticmethod</a:t>
            </a:r>
            <a:r>
              <a:rPr lang="ko-KR" altLang="en-US" dirty="0"/>
              <a:t>로 정의하는 정적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데커레이터</a:t>
            </a:r>
            <a:r>
              <a:rPr lang="en-US" altLang="ko-KR" dirty="0"/>
              <a:t>(decorator)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헤드 문장 위에 </a:t>
            </a:r>
            <a:r>
              <a:rPr lang="en-US" altLang="ko-KR" dirty="0" smtClean="0"/>
              <a:t>@</a:t>
            </a:r>
            <a:r>
              <a:rPr lang="en-US" altLang="ko-KR" dirty="0" err="1"/>
              <a:t>staticmethod</a:t>
            </a:r>
            <a:r>
              <a:rPr lang="ko-KR" altLang="en-US" dirty="0"/>
              <a:t>를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en-US" altLang="ko-KR" dirty="0"/>
              <a:t>(static method)</a:t>
            </a:r>
            <a:r>
              <a:rPr lang="ko-KR" altLang="en-US" dirty="0"/>
              <a:t>는 객체 뿐 아니라 클래스에서도 직접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인자는 </a:t>
            </a:r>
            <a:r>
              <a:rPr lang="ko-KR" altLang="en-US" dirty="0"/>
              <a:t>첫 </a:t>
            </a:r>
            <a:r>
              <a:rPr lang="ko-KR" altLang="en-US" dirty="0" smtClean="0"/>
              <a:t>번째 </a:t>
            </a:r>
            <a:r>
              <a:rPr lang="ko-KR" altLang="en-US" dirty="0"/>
              <a:t>인자로 </a:t>
            </a:r>
            <a:r>
              <a:rPr lang="en-US" altLang="ko-KR" dirty="0"/>
              <a:t>self </a:t>
            </a:r>
            <a:r>
              <a:rPr lang="ko-KR" altLang="en-US" dirty="0"/>
              <a:t>없이 실제로 필요한 인자를 </a:t>
            </a:r>
            <a:r>
              <a:rPr lang="ko-KR" altLang="en-US" dirty="0" smtClean="0"/>
              <a:t>기술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434737"/>
            <a:ext cx="5951293" cy="18739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81" y="3769711"/>
            <a:ext cx="5951293" cy="257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528887"/>
            <a:ext cx="7581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데커레이터</a:t>
            </a:r>
            <a:r>
              <a:rPr lang="ko-KR" altLang="en-US" sz="2400" dirty="0"/>
              <a:t> </a:t>
            </a:r>
            <a:r>
              <a:rPr lang="en-US" altLang="ko-KR" sz="2400" dirty="0"/>
              <a:t>@</a:t>
            </a:r>
            <a:r>
              <a:rPr lang="en-US" altLang="ko-KR" sz="2400" dirty="0" err="1"/>
              <a:t>classmethod</a:t>
            </a:r>
            <a:r>
              <a:rPr lang="ko-KR" altLang="en-US" sz="2400" dirty="0"/>
              <a:t>로 정의하는 클래스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1" y="1020857"/>
            <a:ext cx="6889506" cy="56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3" y="2593323"/>
            <a:ext cx="7883769" cy="18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부모와 자식 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객체지향 </a:t>
            </a:r>
            <a:r>
              <a:rPr lang="ko-KR" altLang="en-US" dirty="0"/>
              <a:t>프로그래밍에서도 </a:t>
            </a:r>
            <a:r>
              <a:rPr lang="ko-KR" altLang="en-US" dirty="0" smtClean="0"/>
              <a:t>클래스 </a:t>
            </a:r>
            <a:r>
              <a:rPr lang="ko-KR" altLang="en-US" dirty="0"/>
              <a:t>간의 상속이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</a:t>
            </a:r>
            <a:r>
              <a:rPr lang="ko-KR" altLang="en-US" dirty="0"/>
              <a:t>클래스</a:t>
            </a:r>
            <a:r>
              <a:rPr lang="en-US" altLang="ko-KR" dirty="0"/>
              <a:t>(parent </a:t>
            </a:r>
            <a:r>
              <a:rPr lang="en-US" altLang="ko-KR" dirty="0" smtClean="0"/>
              <a:t>class)</a:t>
            </a:r>
            <a:r>
              <a:rPr lang="ko-KR" altLang="en-US" dirty="0"/>
              <a:t>와 자식 클래스</a:t>
            </a:r>
            <a:r>
              <a:rPr lang="en-US" altLang="ko-KR" dirty="0"/>
              <a:t>(child </a:t>
            </a:r>
            <a:r>
              <a:rPr lang="en-US" altLang="ko-KR" dirty="0" smtClean="0"/>
              <a:t>class)</a:t>
            </a:r>
            <a:endParaRPr lang="ko-KR" altLang="en-US" dirty="0"/>
          </a:p>
          <a:p>
            <a:pPr lvl="2"/>
            <a:r>
              <a:rPr lang="ko-KR" altLang="en-US" dirty="0" smtClean="0"/>
              <a:t>자식 </a:t>
            </a:r>
            <a:r>
              <a:rPr lang="ko-KR" altLang="en-US" dirty="0"/>
              <a:t>클래스는 부모 클래스에 이미 구현된 메서드나 속성을 상속만으로 </a:t>
            </a:r>
            <a:r>
              <a:rPr lang="ko-KR" altLang="en-US" dirty="0" smtClean="0"/>
              <a:t>그대로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중복을 </a:t>
            </a:r>
            <a:r>
              <a:rPr lang="ko-KR" altLang="en-US" dirty="0"/>
              <a:t>최소화시킬 수 있는 </a:t>
            </a:r>
            <a:r>
              <a:rPr lang="ko-KR" altLang="en-US" dirty="0" smtClean="0"/>
              <a:t>기본적인 장점 뿐 </a:t>
            </a:r>
            <a:r>
              <a:rPr lang="ko-KR" altLang="en-US" dirty="0"/>
              <a:t>아니라 필요하면 </a:t>
            </a:r>
            <a:r>
              <a:rPr lang="ko-KR" altLang="en-US" dirty="0" smtClean="0"/>
              <a:t>수정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</a:t>
            </a:r>
            <a:r>
              <a:rPr lang="en-US" altLang="ko-KR" dirty="0"/>
              <a:t>(</a:t>
            </a:r>
            <a:r>
              <a:rPr lang="en-US" altLang="ko-KR" dirty="0" smtClean="0"/>
              <a:t>base)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또는 </a:t>
            </a:r>
            <a:r>
              <a:rPr lang="ko-KR" altLang="en-US" dirty="0"/>
              <a:t>슈퍼</a:t>
            </a:r>
            <a:r>
              <a:rPr lang="en-US" altLang="ko-KR" dirty="0"/>
              <a:t>(</a:t>
            </a:r>
            <a:r>
              <a:rPr lang="en-US" altLang="ko-KR" dirty="0" smtClean="0"/>
              <a:t>super)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유도</a:t>
            </a:r>
            <a:r>
              <a:rPr lang="en-US" altLang="ko-KR" dirty="0"/>
              <a:t>, </a:t>
            </a:r>
            <a:r>
              <a:rPr lang="ko-KR" altLang="en-US" dirty="0"/>
              <a:t>파생</a:t>
            </a:r>
            <a:r>
              <a:rPr lang="en-US" altLang="ko-KR" dirty="0"/>
              <a:t>(</a:t>
            </a:r>
            <a:r>
              <a:rPr lang="en-US" altLang="ko-KR" dirty="0" smtClean="0"/>
              <a:t>derived)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또는 </a:t>
            </a:r>
            <a:r>
              <a:rPr lang="ko-KR" altLang="en-US" dirty="0"/>
              <a:t>서브</a:t>
            </a:r>
            <a:r>
              <a:rPr lang="en-US" altLang="ko-KR" dirty="0"/>
              <a:t>(</a:t>
            </a:r>
            <a:r>
              <a:rPr lang="en-US" altLang="ko-KR" dirty="0" smtClean="0"/>
              <a:t>sub)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04" y="2724350"/>
            <a:ext cx="3524307" cy="31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최상위 클래스 </a:t>
            </a:r>
            <a:r>
              <a:rPr lang="en-US" altLang="ko-KR" dirty="0"/>
              <a:t>object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모든 </a:t>
            </a:r>
            <a:r>
              <a:rPr lang="ko-KR" altLang="en-US" dirty="0"/>
              <a:t>클래스의 가장 최상위 클래스는 </a:t>
            </a:r>
            <a:r>
              <a:rPr lang="en-US" altLang="ko-KR" dirty="0" smtClean="0"/>
              <a:t>object</a:t>
            </a:r>
          </a:p>
          <a:p>
            <a:pPr lvl="1"/>
            <a:r>
              <a:rPr lang="ko-KR" altLang="en-US" dirty="0"/>
              <a:t>객체지향의 상속도 여러 수준에 걸쳐 상속이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</a:t>
            </a:r>
            <a:r>
              <a:rPr lang="ko-KR" altLang="en-US" dirty="0"/>
              <a:t>클래스를 지정하지 않는 모든 클래스는 부모가 모두 </a:t>
            </a:r>
            <a:r>
              <a:rPr lang="en-US" altLang="ko-KR" dirty="0" smtClean="0"/>
              <a:t>object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95" y="2369794"/>
            <a:ext cx="3734366" cy="2444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95" y="4966836"/>
            <a:ext cx="3607777" cy="12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상속으로 클래스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부모가 </a:t>
            </a:r>
            <a:r>
              <a:rPr lang="en-US" altLang="ko-KR" dirty="0"/>
              <a:t>Robot</a:t>
            </a:r>
            <a:r>
              <a:rPr lang="ko-KR" altLang="en-US" dirty="0"/>
              <a:t>인 자식 클래스 </a:t>
            </a:r>
            <a:r>
              <a:rPr lang="en-US" altLang="ko-KR" dirty="0" err="1" smtClean="0"/>
              <a:t>HumanoidRobot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괄호 </a:t>
            </a:r>
            <a:r>
              <a:rPr lang="ko-KR" altLang="en-US" dirty="0"/>
              <a:t>안에 </a:t>
            </a:r>
            <a:r>
              <a:rPr lang="ko-KR" altLang="en-US" dirty="0" smtClean="0"/>
              <a:t>부모 클래스를 </a:t>
            </a:r>
            <a:r>
              <a:rPr lang="ko-KR" altLang="en-US" dirty="0"/>
              <a:t>적어 상속을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/>
              <a:t>Robot</a:t>
            </a:r>
            <a:r>
              <a:rPr lang="ko-KR" altLang="en-US" dirty="0"/>
              <a:t>은 달리 부모를 지정하지 않았으므로 클래스 </a:t>
            </a:r>
            <a:r>
              <a:rPr lang="en-US" altLang="ko-KR" dirty="0"/>
              <a:t>object</a:t>
            </a:r>
            <a:r>
              <a:rPr lang="ko-KR" altLang="en-US" dirty="0" smtClean="0"/>
              <a:t>가 부모 클래스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9" y="2437724"/>
            <a:ext cx="7244862" cy="23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 클래스와 자식 클래스 정의와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66" y="1030108"/>
            <a:ext cx="5995193" cy="56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 초기화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/>
              <a:t>Singer</a:t>
            </a:r>
            <a:r>
              <a:rPr lang="ko-KR" altLang="en-US" dirty="0"/>
              <a:t>의 자식 클래스로 </a:t>
            </a:r>
            <a:r>
              <a:rPr lang="en-US" altLang="ko-KR" dirty="0" err="1" smtClean="0"/>
              <a:t>KPopGroup</a:t>
            </a:r>
            <a:endParaRPr lang="en-US" altLang="ko-KR" dirty="0" smtClean="0"/>
          </a:p>
          <a:p>
            <a:pPr lvl="1"/>
            <a:r>
              <a:rPr lang="en-US" altLang="ko-KR" dirty="0"/>
              <a:t>super( ).__</a:t>
            </a:r>
            <a:r>
              <a:rPr lang="en-US" altLang="ko-KR" dirty="0" err="1"/>
              <a:t>init</a:t>
            </a:r>
            <a:r>
              <a:rPr lang="en-US" altLang="ko-KR" dirty="0"/>
              <a:t>__(name, </a:t>
            </a:r>
            <a:r>
              <a:rPr lang="en-US" altLang="ko-KR" dirty="0" smtClean="0"/>
              <a:t>debut)</a:t>
            </a:r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 err="1"/>
              <a:t>KPopGroup</a:t>
            </a:r>
            <a:r>
              <a:rPr lang="en-US" altLang="ko-KR" dirty="0"/>
              <a:t>( ) </a:t>
            </a:r>
            <a:r>
              <a:rPr lang="ko-KR" altLang="en-US" dirty="0"/>
              <a:t>초기화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에서 인자로 받은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 smtClean="0"/>
              <a:t>debut</a:t>
            </a:r>
          </a:p>
          <a:p>
            <a:pPr lvl="2"/>
            <a:r>
              <a:rPr lang="ko-KR" altLang="en-US" dirty="0" smtClean="0"/>
              <a:t>부모의 속성으로 </a:t>
            </a:r>
            <a:r>
              <a:rPr lang="en-US" altLang="ko-KR" dirty="0" smtClean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debut</a:t>
            </a:r>
            <a:r>
              <a:rPr lang="ko-KR" altLang="en-US" dirty="0"/>
              <a:t>을 지정하기 위해 내장 함수 </a:t>
            </a:r>
            <a:r>
              <a:rPr lang="en-US" altLang="ko-KR" dirty="0"/>
              <a:t>super( )</a:t>
            </a:r>
            <a:r>
              <a:rPr lang="ko-KR" altLang="en-US" dirty="0"/>
              <a:t>를 사용해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r>
              <a:rPr lang="ko-KR" altLang="en-US" dirty="0" smtClean="0"/>
              <a:t>내장 </a:t>
            </a:r>
            <a:r>
              <a:rPr lang="ko-KR" altLang="en-US" dirty="0"/>
              <a:t>함수 </a:t>
            </a:r>
            <a:r>
              <a:rPr lang="en-US" altLang="ko-KR" dirty="0"/>
              <a:t>super(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상위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반환하는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</a:t>
            </a:r>
            <a:r>
              <a:rPr lang="en-US" altLang="ko-KR" dirty="0"/>
              <a:t>( ).</a:t>
            </a:r>
            <a:r>
              <a:rPr lang="ko-KR" altLang="en-US" dirty="0" err="1"/>
              <a:t>메소드명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자식 클래스에서 </a:t>
            </a:r>
            <a:r>
              <a:rPr lang="ko-KR" altLang="en-US" dirty="0" smtClean="0"/>
              <a:t>이름이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동일한 </a:t>
            </a:r>
            <a:r>
              <a:rPr lang="ko-KR" altLang="en-US" dirty="0"/>
              <a:t>부모 </a:t>
            </a:r>
            <a:r>
              <a:rPr lang="ko-KR" altLang="en-US" dirty="0" smtClean="0"/>
              <a:t>클래스의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ko-KR" altLang="en-US" dirty="0" smtClean="0"/>
              <a:t>이름이 다르면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self</a:t>
            </a:r>
            <a:r>
              <a:rPr lang="en-US" altLang="ko-KR" dirty="0"/>
              <a:t>.</a:t>
            </a:r>
            <a:r>
              <a:rPr lang="ko-KR" altLang="en-US" dirty="0" err="1"/>
              <a:t>부모메소드명</a:t>
            </a:r>
            <a:r>
              <a:rPr lang="en-US" altLang="ko-KR" dirty="0"/>
              <a:t>( )</a:t>
            </a:r>
            <a:r>
              <a:rPr lang="ko-KR" altLang="en-US" dirty="0" smtClean="0"/>
              <a:t>으로도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99" y="2836438"/>
            <a:ext cx="5422737" cy="27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8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super()</a:t>
            </a:r>
            <a:r>
              <a:rPr lang="ko-KR" altLang="en-US" dirty="0"/>
              <a:t>의 사용과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부모의 </a:t>
            </a:r>
            <a:r>
              <a:rPr lang="ko-KR" altLang="en-US" dirty="0" err="1"/>
              <a:t>메소드를</a:t>
            </a:r>
            <a:r>
              <a:rPr lang="ko-KR" altLang="en-US" dirty="0"/>
              <a:t> 자식 클래스에서 다시 </a:t>
            </a:r>
            <a:r>
              <a:rPr lang="ko-KR" altLang="en-US" dirty="0" smtClean="0"/>
              <a:t>구현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중복을 </a:t>
            </a:r>
            <a:r>
              <a:rPr lang="ko-KR" altLang="en-US" dirty="0"/>
              <a:t>최소화하면서 좀 더 구체적인 </a:t>
            </a:r>
            <a:r>
              <a:rPr lang="ko-KR" altLang="en-US" dirty="0" err="1"/>
              <a:t>메소드</a:t>
            </a:r>
            <a:r>
              <a:rPr lang="ko-KR" altLang="en-US" dirty="0"/>
              <a:t> 수정에 유용하게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대체 또는 </a:t>
            </a:r>
            <a:r>
              <a:rPr lang="ko-KR" altLang="en-US" dirty="0" err="1"/>
              <a:t>메소드</a:t>
            </a:r>
            <a:r>
              <a:rPr lang="ko-KR" altLang="en-US" dirty="0"/>
              <a:t> 재정의라고도 </a:t>
            </a:r>
            <a:r>
              <a:rPr lang="ko-KR" altLang="en-US" dirty="0" smtClean="0"/>
              <a:t>부름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" y="2444720"/>
            <a:ext cx="5682762" cy="3607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98" y="3103602"/>
            <a:ext cx="4195727" cy="22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부모가 여러 개인 다중 상속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다중 상속</a:t>
            </a:r>
            <a:r>
              <a:rPr lang="en-US" altLang="ko-KR" dirty="0" smtClean="0"/>
              <a:t>(</a:t>
            </a:r>
            <a:r>
              <a:rPr lang="en-US" altLang="ko-KR" dirty="0"/>
              <a:t>multiple </a:t>
            </a:r>
            <a:r>
              <a:rPr lang="en-US" altLang="ko-KR" dirty="0" smtClean="0"/>
              <a:t>inheritance)</a:t>
            </a:r>
          </a:p>
          <a:p>
            <a:pPr lvl="1"/>
            <a:r>
              <a:rPr lang="ko-KR" altLang="en-US" dirty="0" smtClean="0"/>
              <a:t>클래스가 </a:t>
            </a:r>
            <a:r>
              <a:rPr lang="ko-KR" altLang="en-US" dirty="0"/>
              <a:t>둘 이상의 부모 클래스를 가져 여러 부모의 속성과 </a:t>
            </a:r>
            <a:r>
              <a:rPr lang="ko-KR" altLang="en-US" dirty="0" err="1"/>
              <a:t>메소드를</a:t>
            </a:r>
            <a:r>
              <a:rPr lang="ko-KR" altLang="en-US" dirty="0"/>
              <a:t> 상속받을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Subclass(SuperClass1</a:t>
            </a:r>
            <a:r>
              <a:rPr lang="en-US" altLang="ko-KR" dirty="0"/>
              <a:t>, SuperClass2, SuperClass3</a:t>
            </a:r>
            <a:r>
              <a:rPr lang="en-US" altLang="ko-KR" dirty="0" smtClean="0"/>
              <a:t>, SuperClass4)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5" y="2731947"/>
            <a:ext cx="5369634" cy="27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상속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1124017"/>
            <a:ext cx="6167804" cy="4225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30" y="3603090"/>
            <a:ext cx="6397869" cy="2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(object-oriented </a:t>
            </a:r>
            <a:r>
              <a:rPr lang="en-US" altLang="ko-KR" dirty="0" smtClean="0"/>
              <a:t>programming)</a:t>
            </a:r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/>
              <a:t>(</a:t>
            </a:r>
            <a:r>
              <a:rPr lang="en-US" altLang="ko-KR" dirty="0" smtClean="0"/>
              <a:t>attributes)</a:t>
            </a:r>
            <a:r>
              <a:rPr lang="ko-KR" altLang="en-US" dirty="0"/>
              <a:t>과 행위</a:t>
            </a:r>
            <a:r>
              <a:rPr lang="en-US" altLang="ko-KR" dirty="0"/>
              <a:t>(</a:t>
            </a:r>
            <a:r>
              <a:rPr lang="en-US" altLang="ko-KR" dirty="0" smtClean="0"/>
              <a:t>behaviors)</a:t>
            </a:r>
            <a:r>
              <a:rPr lang="ko-KR" altLang="en-US" dirty="0" smtClean="0"/>
              <a:t>로 </a:t>
            </a:r>
            <a:r>
              <a:rPr lang="ko-KR" altLang="en-US" dirty="0"/>
              <a:t>구성된 객체를 만든 후 객체 간의 상호 작용으로 프로그래밍을 구현하는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r>
              <a:rPr lang="en-US" altLang="ko-KR" dirty="0" smtClean="0"/>
              <a:t>(object)</a:t>
            </a:r>
            <a:r>
              <a:rPr lang="ko-KR" altLang="en-US" dirty="0"/>
              <a:t>는 무엇일까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학사정보관리 시스템을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학사정보관리 시스템과 </a:t>
            </a:r>
            <a:r>
              <a:rPr lang="ko-KR" altLang="en-US" dirty="0"/>
              <a:t>관련된 현실 세계의 모든 것</a:t>
            </a:r>
            <a:r>
              <a:rPr lang="en-US" altLang="ko-KR" dirty="0"/>
              <a:t>(</a:t>
            </a:r>
            <a:r>
              <a:rPr lang="en-US" altLang="ko-KR" dirty="0" smtClean="0"/>
              <a:t>thing)</a:t>
            </a:r>
          </a:p>
          <a:p>
            <a:pPr lvl="3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사물과 개념이 바로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학생과 교수</a:t>
            </a:r>
            <a:r>
              <a:rPr lang="en-US" altLang="ko-KR" dirty="0"/>
              <a:t>, </a:t>
            </a:r>
            <a:r>
              <a:rPr lang="ko-KR" altLang="en-US" dirty="0"/>
              <a:t>교과목</a:t>
            </a:r>
            <a:r>
              <a:rPr lang="en-US" altLang="ko-KR" dirty="0"/>
              <a:t>, </a:t>
            </a:r>
            <a:r>
              <a:rPr lang="ko-KR" altLang="en-US" dirty="0" smtClean="0"/>
              <a:t>강의실 </a:t>
            </a:r>
            <a:r>
              <a:rPr lang="ko-KR" altLang="en-US" dirty="0"/>
              <a:t>등이 모두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75" y="3803667"/>
            <a:ext cx="6039570" cy="181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다이아몬드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자바는 </a:t>
            </a:r>
            <a:r>
              <a:rPr lang="ko-KR" altLang="en-US" dirty="0"/>
              <a:t>다중 상속을 허용하지 </a:t>
            </a:r>
            <a:r>
              <a:rPr lang="ko-KR" altLang="en-US" dirty="0" smtClean="0"/>
              <a:t>않지만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나 </a:t>
            </a:r>
            <a:r>
              <a:rPr lang="ko-KR" altLang="en-US" dirty="0" err="1"/>
              <a:t>파이썬은</a:t>
            </a:r>
            <a:r>
              <a:rPr lang="ko-KR" altLang="en-US" dirty="0"/>
              <a:t> 다중 상속을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 smtClean="0"/>
              <a:t>다이아몬드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하위인 클래스 </a:t>
            </a:r>
            <a:r>
              <a:rPr lang="en-US" altLang="ko-KR" dirty="0"/>
              <a:t>D</a:t>
            </a:r>
            <a:r>
              <a:rPr lang="ko-KR" altLang="en-US" dirty="0"/>
              <a:t>는 클래스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ko-KR" altLang="en-US" dirty="0" smtClean="0"/>
              <a:t>클래스 </a:t>
            </a:r>
            <a:r>
              <a:rPr lang="en-US" altLang="ko-KR" dirty="0"/>
              <a:t>C</a:t>
            </a:r>
            <a:r>
              <a:rPr lang="ko-KR" altLang="en-US" dirty="0"/>
              <a:t>를 상속받으므로 클래스 </a:t>
            </a:r>
            <a:r>
              <a:rPr lang="en-US" altLang="ko-KR" dirty="0"/>
              <a:t>A</a:t>
            </a:r>
            <a:r>
              <a:rPr lang="ko-KR" altLang="en-US" dirty="0"/>
              <a:t>를 두 번 상속받는 문제가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70" y="3051181"/>
            <a:ext cx="6400800" cy="26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다이어몬드</a:t>
            </a:r>
            <a:r>
              <a:rPr lang="ko-KR" altLang="en-US" dirty="0"/>
              <a:t> 상속에서의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77" y="1046640"/>
            <a:ext cx="6769151" cy="52014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5" y="5018942"/>
            <a:ext cx="2688613" cy="1084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7180" y="5353173"/>
            <a:ext cx="1712328" cy="461665"/>
          </a:xfrm>
          <a:prstGeom prst="rect">
            <a:avLst/>
          </a:prstGeom>
          <a:solidFill>
            <a:srgbClr val="E9F3FB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공부하는 학생입니다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 </a:t>
            </a: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일하는 직원입니다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5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탐색 순서를 확인하는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mro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MRO(method resolution order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/>
              <a:t>다중 상속에서 </a:t>
            </a:r>
            <a:r>
              <a:rPr lang="ko-KR" altLang="en-US" dirty="0" err="1"/>
              <a:t>메소드를</a:t>
            </a:r>
            <a:r>
              <a:rPr lang="ko-KR" altLang="en-US" dirty="0"/>
              <a:t> 접근하는 순서를 ‘</a:t>
            </a:r>
            <a:r>
              <a:rPr lang="ko-KR" altLang="en-US" dirty="0" err="1"/>
              <a:t>메소드</a:t>
            </a:r>
            <a:r>
              <a:rPr lang="ko-KR" altLang="en-US" dirty="0"/>
              <a:t> 탐색 순서</a:t>
            </a:r>
            <a:r>
              <a:rPr lang="ko-KR" altLang="en-US" dirty="0" smtClean="0"/>
              <a:t>’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탐색 순서는 자기 자신이 제일 먼저이고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이후 </a:t>
            </a:r>
            <a:r>
              <a:rPr lang="ko-KR" altLang="en-US" dirty="0"/>
              <a:t>다중 상속인 경우일 때 왼쪽에 있을수록 </a:t>
            </a:r>
            <a:r>
              <a:rPr lang="ko-KR" altLang="en-US" dirty="0" smtClean="0"/>
              <a:t>우선순위가 </a:t>
            </a:r>
            <a:r>
              <a:rPr lang="ko-KR" altLang="en-US" dirty="0"/>
              <a:t>높으며</a:t>
            </a:r>
            <a:r>
              <a:rPr lang="en-US" altLang="ko-KR" dirty="0"/>
              <a:t>, </a:t>
            </a:r>
            <a:r>
              <a:rPr lang="ko-KR" altLang="en-US" dirty="0"/>
              <a:t>그 다음으로 다시 상위 클래스 </a:t>
            </a:r>
            <a:r>
              <a:rPr lang="ko-KR" altLang="en-US" dirty="0" smtClean="0"/>
              <a:t>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</a:t>
            </a:r>
            <a:r>
              <a:rPr lang="ko-KR" altLang="en-US" dirty="0"/>
              <a:t>나중은 최상위 클래스인 </a:t>
            </a:r>
            <a:r>
              <a:rPr lang="en-US" altLang="ko-KR" dirty="0"/>
              <a:t>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31" y="3094460"/>
            <a:ext cx="5328968" cy="279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상속에서 </a:t>
            </a:r>
            <a:r>
              <a:rPr lang="ko-KR" altLang="en-US" dirty="0" err="1"/>
              <a:t>메소드</a:t>
            </a:r>
            <a:r>
              <a:rPr lang="ko-KR" altLang="en-US" dirty="0"/>
              <a:t> 해결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4" y="1067886"/>
            <a:ext cx="5947896" cy="55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0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상위 클래스로서 하위 클래스가 구현해야 할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선언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아직 </a:t>
            </a:r>
            <a:r>
              <a:rPr lang="ko-KR" altLang="en-US" dirty="0"/>
              <a:t>구현이 종료되지 않은 미완성 </a:t>
            </a:r>
            <a:r>
              <a:rPr lang="ko-KR" altLang="en-US" dirty="0" err="1"/>
              <a:t>메소드로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추상 클래스를 지원하는 모듈 </a:t>
            </a:r>
            <a:r>
              <a:rPr lang="en-US" altLang="ko-KR" dirty="0" err="1"/>
              <a:t>abc</a:t>
            </a:r>
            <a:r>
              <a:rPr lang="en-US" altLang="ko-KR" dirty="0"/>
              <a:t>(abstract base class)</a:t>
            </a:r>
            <a:r>
              <a:rPr lang="ko-KR" altLang="en-US" dirty="0"/>
              <a:t>를 가져오기 위해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정의되는 클래스의 괄호 안에 </a:t>
            </a:r>
            <a:r>
              <a:rPr lang="en-US" altLang="ko-KR" dirty="0" err="1"/>
              <a:t>metaclass</a:t>
            </a:r>
            <a:r>
              <a:rPr lang="en-US" altLang="ko-KR" dirty="0"/>
              <a:t> = </a:t>
            </a:r>
            <a:r>
              <a:rPr lang="en-US" altLang="ko-KR" dirty="0" err="1"/>
              <a:t>abc.ABCMeta</a:t>
            </a:r>
            <a:r>
              <a:rPr lang="ko-KR" altLang="en-US" dirty="0"/>
              <a:t>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머리 위에 </a:t>
            </a:r>
            <a:r>
              <a:rPr lang="ko-KR" altLang="en-US" dirty="0" err="1"/>
              <a:t>데커레이터</a:t>
            </a:r>
            <a:r>
              <a:rPr lang="ko-KR" altLang="en-US" dirty="0"/>
              <a:t> </a:t>
            </a:r>
            <a:r>
              <a:rPr lang="en-US" altLang="ko-KR" dirty="0"/>
              <a:t>@ </a:t>
            </a:r>
            <a:r>
              <a:rPr lang="en-US" altLang="ko-KR" dirty="0" err="1"/>
              <a:t>abc.abstractmethod</a:t>
            </a:r>
            <a:r>
              <a:rPr lang="ko-KR" altLang="en-US" dirty="0"/>
              <a:t>를 넣어 </a:t>
            </a:r>
            <a:r>
              <a:rPr lang="ko-KR" altLang="en-US" dirty="0" err="1"/>
              <a:t>메소드가</a:t>
            </a:r>
            <a:r>
              <a:rPr lang="ko-KR" altLang="en-US" dirty="0"/>
              <a:t> 추상이라는 것을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구현이 없거나 </a:t>
            </a:r>
            <a:r>
              <a:rPr lang="ko-KR" altLang="en-US" dirty="0" smtClean="0"/>
              <a:t>미완성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15" y="3736284"/>
            <a:ext cx="3222490" cy="15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선언과 자식 클래스에서의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1193960"/>
            <a:ext cx="7046302" cy="47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객체화할</a:t>
            </a:r>
            <a:r>
              <a:rPr lang="ko-KR" altLang="en-US" dirty="0"/>
              <a:t> 수 없는 추상 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987101" cy="5151503"/>
          </a:xfrm>
        </p:spPr>
        <p:txBody>
          <a:bodyPr/>
          <a:lstStyle/>
          <a:p>
            <a:r>
              <a:rPr lang="ko-KR" altLang="en-US" dirty="0"/>
              <a:t>추상 클래스</a:t>
            </a:r>
            <a:r>
              <a:rPr lang="en-US" altLang="ko-KR" dirty="0"/>
              <a:t>(abstract class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미완성인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적어도 하나 이상 갖는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/>
              <a:t>부모인 추상 클래스는 자신만을 객체 인스턴스로 생성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자식 </a:t>
            </a:r>
            <a:r>
              <a:rPr lang="ko-KR" altLang="en-US" dirty="0"/>
              <a:t>클래스에서 반드시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/>
              <a:t>클래스 </a:t>
            </a:r>
            <a:r>
              <a:rPr lang="en-US" altLang="ko-KR" dirty="0"/>
              <a:t>Polygon</a:t>
            </a:r>
            <a:r>
              <a:rPr lang="ko-KR" altLang="en-US" dirty="0"/>
              <a:t>의 </a:t>
            </a:r>
            <a:r>
              <a:rPr lang="ko-KR" altLang="en-US" dirty="0" err="1"/>
              <a:t>객체화에서</a:t>
            </a:r>
            <a:r>
              <a:rPr lang="ko-KR" altLang="en-US" dirty="0"/>
              <a:t> 발생한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area( )</a:t>
            </a:r>
            <a:r>
              <a:rPr lang="ko-KR" altLang="en-US" dirty="0"/>
              <a:t>를 갖고 있는 추상 클래스 </a:t>
            </a:r>
            <a:r>
              <a:rPr lang="en-US" altLang="ko-KR" dirty="0"/>
              <a:t>Polygon</a:t>
            </a:r>
            <a:r>
              <a:rPr lang="ko-KR" altLang="en-US" dirty="0"/>
              <a:t>을 상속받는 사각형 </a:t>
            </a:r>
            <a:r>
              <a:rPr lang="en-US" altLang="ko-KR" dirty="0"/>
              <a:t>Rectangle</a:t>
            </a:r>
            <a:r>
              <a:rPr lang="ko-KR" altLang="en-US" dirty="0"/>
              <a:t>도 반드시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</a:t>
            </a:r>
            <a:r>
              <a:rPr lang="en-US" altLang="ko-KR" dirty="0"/>
              <a:t>area( )</a:t>
            </a:r>
            <a:r>
              <a:rPr lang="ko-KR" altLang="en-US" dirty="0"/>
              <a:t>를 재정의해야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재정의하지 않으면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29" y="3492668"/>
            <a:ext cx="6129091" cy="856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1609230"/>
            <a:ext cx="3823717" cy="14765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275" y="5623125"/>
            <a:ext cx="6212669" cy="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클래스를 상속받아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4" y="1109231"/>
            <a:ext cx="6541477" cy="51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22" y="926965"/>
            <a:ext cx="8335493" cy="55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15448"/>
            <a:ext cx="7859956" cy="62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5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841306" cy="515150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class)</a:t>
            </a:r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만들어 내기 위한 틀</a:t>
            </a:r>
            <a:r>
              <a:rPr lang="en-US" altLang="ko-KR" dirty="0"/>
              <a:t>(</a:t>
            </a:r>
            <a:r>
              <a:rPr lang="en-US" altLang="ko-KR" dirty="0" smtClean="0"/>
              <a:t>template) </a:t>
            </a:r>
            <a:r>
              <a:rPr lang="ko-KR" altLang="en-US" dirty="0"/>
              <a:t>또는 설계도</a:t>
            </a:r>
            <a:r>
              <a:rPr lang="en-US" altLang="ko-KR" dirty="0"/>
              <a:t>(</a:t>
            </a:r>
            <a:r>
              <a:rPr lang="en-US" altLang="ko-KR" dirty="0" smtClean="0"/>
              <a:t>blueprint)</a:t>
            </a:r>
          </a:p>
          <a:p>
            <a:pPr lvl="1"/>
            <a:r>
              <a:rPr lang="ko-KR" altLang="en-US" dirty="0" smtClean="0"/>
              <a:t>클래스 내부는 객체들이 </a:t>
            </a:r>
            <a:r>
              <a:rPr lang="ko-KR" altLang="en-US" dirty="0"/>
              <a:t>가져야 할 속성</a:t>
            </a:r>
            <a:r>
              <a:rPr lang="en-US" altLang="ko-KR" dirty="0"/>
              <a:t>(</a:t>
            </a:r>
            <a:r>
              <a:rPr lang="en-US" altLang="ko-KR" dirty="0" smtClean="0"/>
              <a:t>attributes)</a:t>
            </a:r>
            <a:r>
              <a:rPr lang="ko-KR" altLang="en-US" dirty="0"/>
              <a:t>과 행위</a:t>
            </a:r>
            <a:r>
              <a:rPr lang="en-US" altLang="ko-KR" dirty="0"/>
              <a:t>(</a:t>
            </a:r>
            <a:r>
              <a:rPr lang="en-US" altLang="ko-KR" dirty="0" smtClean="0"/>
              <a:t>behaviors)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상태를 정의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행위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객체가 </a:t>
            </a:r>
            <a:r>
              <a:rPr lang="ko-KR" altLang="en-US" dirty="0"/>
              <a:t>취할 수 있는 행동인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</a:t>
            </a:r>
            <a:r>
              <a:rPr lang="ko-KR" altLang="en-US" dirty="0"/>
              <a:t>코딩에서 속성은 변수</a:t>
            </a:r>
            <a:r>
              <a:rPr lang="en-US" altLang="ko-KR" dirty="0"/>
              <a:t>, </a:t>
            </a:r>
            <a:r>
              <a:rPr lang="ko-KR" altLang="en-US" dirty="0" smtClean="0"/>
              <a:t>행위는 </a:t>
            </a:r>
            <a:r>
              <a:rPr lang="ko-KR" altLang="en-US" dirty="0"/>
              <a:t>클래스 내부의 함수인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클래스로부터 </a:t>
            </a:r>
            <a:r>
              <a:rPr lang="ko-KR" altLang="en-US" dirty="0"/>
              <a:t>만들어진 구체적 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자신만의 고유한 </a:t>
            </a:r>
            <a:r>
              <a:rPr lang="ko-KR" altLang="en-US" dirty="0"/>
              <a:t>속성과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클래스의 실례인 인스턴스</a:t>
            </a:r>
            <a:r>
              <a:rPr lang="en-US" altLang="ko-KR" dirty="0"/>
              <a:t>(</a:t>
            </a:r>
            <a:r>
              <a:rPr lang="en-US" altLang="ko-KR" dirty="0" smtClean="0"/>
              <a:t>instance)</a:t>
            </a:r>
            <a:r>
              <a:rPr lang="ko-KR" altLang="en-US" dirty="0"/>
              <a:t>라고도 </a:t>
            </a:r>
            <a:r>
              <a:rPr lang="ko-KR" altLang="en-US" dirty="0" smtClean="0"/>
              <a:t>부름</a:t>
            </a:r>
            <a:endParaRPr lang="en-US" altLang="ko-KR" dirty="0"/>
          </a:p>
          <a:p>
            <a:r>
              <a:rPr lang="ko-KR" altLang="en-US" dirty="0"/>
              <a:t>만일 자동차를 표현한 클래스 </a:t>
            </a:r>
            <a:r>
              <a:rPr lang="en-US" altLang="ko-KR" dirty="0" smtClean="0"/>
              <a:t>Car</a:t>
            </a:r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구체적인 </a:t>
            </a:r>
            <a:r>
              <a:rPr lang="ko-KR" altLang="en-US" dirty="0" smtClean="0"/>
              <a:t>차량이 바로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18" y="3323463"/>
            <a:ext cx="3458433" cy="26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2" y="328796"/>
            <a:ext cx="7614138" cy="63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클래스 정의와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사람의 </a:t>
            </a:r>
            <a:r>
              <a:rPr lang="ko-KR" altLang="en-US" dirty="0"/>
              <a:t>정보를 담을 클래스 </a:t>
            </a:r>
            <a:r>
              <a:rPr lang="en-US" altLang="ko-KR" dirty="0"/>
              <a:t>Person</a:t>
            </a:r>
            <a:r>
              <a:rPr lang="ko-KR" altLang="en-US" dirty="0"/>
              <a:t>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내장 함수 </a:t>
            </a:r>
            <a:r>
              <a:rPr lang="en-US" altLang="ko-KR" dirty="0" err="1"/>
              <a:t>dir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내부의 정보를 확인하는 방법 중 </a:t>
            </a:r>
            <a:r>
              <a:rPr lang="ko-KR" altLang="en-US" dirty="0" smtClean="0"/>
              <a:t>하나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dir</a:t>
            </a:r>
            <a:r>
              <a:rPr lang="en-US" altLang="ko-KR" dirty="0" smtClean="0"/>
              <a:t>(list)</a:t>
            </a:r>
            <a:r>
              <a:rPr lang="ko-KR" altLang="en-US" dirty="0"/>
              <a:t>로 클래스 </a:t>
            </a:r>
            <a:r>
              <a:rPr lang="en-US" altLang="ko-KR" dirty="0"/>
              <a:t>list</a:t>
            </a:r>
            <a:r>
              <a:rPr lang="ko-KR" altLang="en-US" dirty="0"/>
              <a:t>의 </a:t>
            </a:r>
            <a:r>
              <a:rPr lang="ko-KR" altLang="en-US" dirty="0" smtClean="0"/>
              <a:t>소속 내용</a:t>
            </a:r>
            <a:r>
              <a:rPr lang="en-US" altLang="ko-KR" dirty="0"/>
              <a:t>(</a:t>
            </a:r>
            <a:r>
              <a:rPr lang="ko-KR" altLang="en-US" dirty="0"/>
              <a:t>속성과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33" y="1616491"/>
            <a:ext cx="1343002" cy="803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33" y="3769711"/>
            <a:ext cx="6080627" cy="18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클래스의 다양한 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/>
              <a:t>Person</a:t>
            </a:r>
            <a:r>
              <a:rPr lang="ko-KR" altLang="en-US" dirty="0"/>
              <a:t>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삼중 </a:t>
            </a:r>
            <a:r>
              <a:rPr lang="ko-KR" altLang="en-US" dirty="0"/>
              <a:t>따옴표로 클래스를 설명하는 </a:t>
            </a:r>
            <a:r>
              <a:rPr lang="ko-KR" altLang="en-US" dirty="0" smtClean="0"/>
              <a:t>문자열을 기술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en-US" altLang="ko-KR" dirty="0"/>
              <a:t>Person</a:t>
            </a:r>
            <a:r>
              <a:rPr lang="ko-KR" altLang="en-US" dirty="0"/>
              <a:t>을 내장 함수 </a:t>
            </a:r>
            <a:r>
              <a:rPr lang="en-US" altLang="ko-KR" dirty="0" err="1"/>
              <a:t>dir</a:t>
            </a:r>
            <a:r>
              <a:rPr lang="ko-KR" altLang="en-US" dirty="0"/>
              <a:t>로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1"/>
            <a:r>
              <a:rPr lang="ko-KR" altLang="en-US" dirty="0" smtClean="0"/>
              <a:t>위 </a:t>
            </a:r>
            <a:r>
              <a:rPr lang="ko-KR" altLang="en-US" dirty="0"/>
              <a:t>내용 중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는 객체나 클래스의 속성을 저장하는 데 사용되는 사전</a:t>
            </a:r>
            <a:r>
              <a:rPr lang="en-US" altLang="ko-KR" dirty="0"/>
              <a:t>(</a:t>
            </a:r>
            <a:r>
              <a:rPr lang="en-US" altLang="ko-KR" dirty="0" smtClean="0"/>
              <a:t>dictionary)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en-US" altLang="ko-KR" dirty="0"/>
              <a:t>Person</a:t>
            </a:r>
            <a:r>
              <a:rPr lang="ko-KR" altLang="en-US" dirty="0"/>
              <a:t>으로 살펴보면 </a:t>
            </a:r>
            <a:r>
              <a:rPr lang="ko-KR" altLang="en-US" dirty="0" smtClean="0"/>
              <a:t>문서화로 </a:t>
            </a:r>
            <a:r>
              <a:rPr lang="ko-KR" altLang="en-US" dirty="0"/>
              <a:t>지정한 문자열이 키 값 </a:t>
            </a:r>
            <a:r>
              <a:rPr lang="en-US" altLang="ko-KR" dirty="0"/>
              <a:t>'__doc__'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94" y="1949033"/>
            <a:ext cx="2299249" cy="582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94" y="3613355"/>
            <a:ext cx="5625955" cy="11402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95" y="5459778"/>
            <a:ext cx="5625955" cy="7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생성과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class Person</a:t>
            </a:r>
            <a:r>
              <a:rPr lang="ko-KR" altLang="en-US" dirty="0" smtClean="0"/>
              <a:t>의 생성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49" y="1702458"/>
            <a:ext cx="4058994" cy="704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49" y="2676455"/>
            <a:ext cx="3553534" cy="9266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3606806"/>
            <a:ext cx="4962694" cy="18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객체에 속성 지정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사람의 이름을 저장할 속성 </a:t>
            </a:r>
            <a:r>
              <a:rPr lang="en-US" altLang="ko-KR" dirty="0"/>
              <a:t>name</a:t>
            </a:r>
            <a:r>
              <a:rPr lang="ko-KR" altLang="en-US" dirty="0"/>
              <a:t>에 ‘</a:t>
            </a:r>
            <a:r>
              <a:rPr lang="ko-KR" altLang="en-US" dirty="0" err="1"/>
              <a:t>홍길동’을</a:t>
            </a:r>
            <a:r>
              <a:rPr lang="ko-KR" altLang="en-US" dirty="0"/>
              <a:t> 저장하고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/>
              <a:t>마침표</a:t>
            </a:r>
            <a:r>
              <a:rPr lang="en-US" altLang="ko-KR" dirty="0"/>
              <a:t>(.)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</a:t>
            </a:r>
            <a:r>
              <a:rPr lang="ko-KR" altLang="en-US" dirty="0"/>
              <a:t>소속된 변수나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참조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내장 </a:t>
            </a:r>
            <a:r>
              <a:rPr lang="ko-KR" altLang="en-US" dirty="0"/>
              <a:t>함수 </a:t>
            </a:r>
            <a:r>
              <a:rPr lang="en-US" altLang="ko-KR" dirty="0" err="1" smtClean="0"/>
              <a:t>isinstance</a:t>
            </a:r>
            <a:endParaRPr lang="en-US" altLang="ko-KR" dirty="0" smtClean="0"/>
          </a:p>
          <a:p>
            <a:pPr lvl="1"/>
            <a:r>
              <a:rPr lang="ko-KR" altLang="en-US" dirty="0"/>
              <a:t>객체의 클래스 여부를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1"/>
            <a:r>
              <a:rPr lang="en-US" altLang="ko-KR" dirty="0" err="1" smtClean="0"/>
              <a:t>isinstance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객체가 클래스의 인스턴스 여부를 알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15" y="2284778"/>
            <a:ext cx="1533542" cy="7732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96" y="2271130"/>
            <a:ext cx="2087678" cy="10051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21" y="3330159"/>
            <a:ext cx="3917619" cy="773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15" y="5445075"/>
            <a:ext cx="2498820" cy="7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클래스의 정의와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83" y="1109231"/>
            <a:ext cx="5540991" cy="51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17289</TotalTime>
  <Words>1210</Words>
  <Application>Microsoft Office PowerPoint</Application>
  <PresentationFormat>화면 슬라이드 쇼(4:3)</PresentationFormat>
  <Paragraphs>233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객체지향 개요</vt:lpstr>
      <vt:lpstr>클래스와 객체</vt:lpstr>
      <vt:lpstr>간단한 클래스 정의와 확인</vt:lpstr>
      <vt:lpstr>클래스의 다양한 정보</vt:lpstr>
      <vt:lpstr>객체의 생성과 확인</vt:lpstr>
      <vt:lpstr>생성된 객체에 속성 지정</vt:lpstr>
      <vt:lpstr>간단한 클래스의 정의와 활용</vt:lpstr>
      <vt:lpstr>클래스의 메소드 구현</vt:lpstr>
      <vt:lpstr>초기화 메소드 구현</vt:lpstr>
      <vt:lpstr>매직 메소드와 메소드 인자의 기본값 지정</vt:lpstr>
      <vt:lpstr>특수 메소드 __str__( ), 메소드 __eq__( ) </vt:lpstr>
      <vt:lpstr>다양한 매직 메소드</vt:lpstr>
      <vt:lpstr>더블 언더스코어가 붙은 특수 메소드</vt:lpstr>
      <vt:lpstr>클래스 속성과 인스턴스 속성</vt:lpstr>
      <vt:lpstr>외부에서 참조할 수 없는 속성과 메소드</vt:lpstr>
      <vt:lpstr>주요 속성과 메소드를 비공개로 한 은행 계좌 클래스</vt:lpstr>
      <vt:lpstr>데커레이터 @staticmethod로 정의하는 정적 메소드</vt:lpstr>
      <vt:lpstr>데커레이터 @classmethod로 정의하는 클래스 메소드</vt:lpstr>
      <vt:lpstr>PowerPoint 프레젠테이션</vt:lpstr>
      <vt:lpstr>부모와 자식 클래스</vt:lpstr>
      <vt:lpstr>최상위 클래스 object</vt:lpstr>
      <vt:lpstr>상속으로 클래스 정의</vt:lpstr>
      <vt:lpstr>부모 클래스와 자식 클래스 정의와 활용</vt:lpstr>
      <vt:lpstr>부모 초기화 메소드 호출</vt:lpstr>
      <vt:lpstr>내장 함수 super()의 사용과 메소드 오버라이딩</vt:lpstr>
      <vt:lpstr>부모가 여러 개인 다중 상속</vt:lpstr>
      <vt:lpstr>다중 상속 구현</vt:lpstr>
      <vt:lpstr>다이아몬드 상속</vt:lpstr>
      <vt:lpstr>다이어몬드 상속에서의 메소드 호출</vt:lpstr>
      <vt:lpstr>메소드 탐색 순서를 확인하는 메소드 mro( )</vt:lpstr>
      <vt:lpstr>다중 상속에서 메소드 해결 순서</vt:lpstr>
      <vt:lpstr>상위 클래스로서 하위 클래스가 구현해야 할 메소드를 선언</vt:lpstr>
      <vt:lpstr>추상 메소드 선언과 자식 클래스에서의 구현</vt:lpstr>
      <vt:lpstr>객체화할 수 없는 추상 클래스</vt:lpstr>
      <vt:lpstr>추상 클래스를 상속받아 추상 메소드를 구현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544</cp:revision>
  <cp:lastPrinted>2020-01-12T03:05:14Z</cp:lastPrinted>
  <dcterms:created xsi:type="dcterms:W3CDTF">2013-05-23T04:26:30Z</dcterms:created>
  <dcterms:modified xsi:type="dcterms:W3CDTF">2020-02-02T01:28:25Z</dcterms:modified>
</cp:coreProperties>
</file>